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7" r:id="rId3"/>
    <p:sldId id="262" r:id="rId4"/>
    <p:sldId id="264" r:id="rId5"/>
    <p:sldId id="265" r:id="rId6"/>
    <p:sldId id="29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0" r:id="rId15"/>
    <p:sldId id="281" r:id="rId16"/>
    <p:sldId id="273" r:id="rId17"/>
    <p:sldId id="282" r:id="rId18"/>
    <p:sldId id="283" r:id="rId19"/>
    <p:sldId id="274" r:id="rId20"/>
    <p:sldId id="284" r:id="rId21"/>
    <p:sldId id="287" r:id="rId22"/>
    <p:sldId id="288" r:id="rId23"/>
    <p:sldId id="286" r:id="rId24"/>
    <p:sldId id="275" r:id="rId25"/>
    <p:sldId id="276" r:id="rId26"/>
    <p:sldId id="277" r:id="rId27"/>
    <p:sldId id="278" r:id="rId28"/>
    <p:sldId id="279" r:id="rId29"/>
    <p:sldId id="289" r:id="rId30"/>
    <p:sldId id="290" r:id="rId31"/>
    <p:sldId id="291" r:id="rId32"/>
    <p:sldId id="296" r:id="rId33"/>
    <p:sldId id="294" r:id="rId34"/>
  </p:sldIdLst>
  <p:sldSz cx="9144000" cy="6858000" type="screen4x3"/>
  <p:notesSz cx="6858000" cy="9144000"/>
  <p:custDataLst>
    <p:tags r:id="rId3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8991"/>
    <a:srgbClr val="3788A6"/>
    <a:srgbClr val="3A9AB3"/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33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5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4437112"/>
            <a:ext cx="5076056" cy="172819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267964"/>
            <a:ext cx="8640960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66699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964"/>
            <a:ext cx="8640960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8712968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7776864" cy="172819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3788A6"/>
                </a:solidFill>
                <a:effectLst/>
              </a:rPr>
              <a:t>Безопасность</a:t>
            </a:r>
            <a:br>
              <a:rPr lang="ru-RU" dirty="0">
                <a:solidFill>
                  <a:srgbClr val="3788A6"/>
                </a:solidFill>
                <a:effectLst/>
              </a:rPr>
            </a:br>
            <a:r>
              <a:rPr lang="ru-RU" dirty="0">
                <a:solidFill>
                  <a:srgbClr val="3788A6"/>
                </a:solidFill>
                <a:effectLst/>
              </a:rPr>
              <a:t> при использовании современных средств индивидуального передвижения</a:t>
            </a:r>
            <a:endParaRPr lang="ru-RU" b="1" dirty="0">
              <a:solidFill>
                <a:srgbClr val="3788A6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755576" y="5013175"/>
            <a:ext cx="1062118" cy="15448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2699792" y="4384906"/>
            <a:ext cx="743593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1547664" y="3501008"/>
            <a:ext cx="639071" cy="14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0D91C-24F4-D39B-A371-B035D5713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7279F9-899E-618E-743A-49BE800C5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Изучить презентацию</a:t>
            </a:r>
          </a:p>
          <a:p>
            <a:pPr marL="514350" indent="-514350">
              <a:buAutoNum type="arabicPeriod"/>
            </a:pPr>
            <a:r>
              <a:rPr lang="ru-RU" dirty="0"/>
              <a:t>Подготовить памятку об использовании СИМ</a:t>
            </a:r>
          </a:p>
        </p:txBody>
      </p:sp>
    </p:spTree>
    <p:extLst>
      <p:ext uri="{BB962C8B-B14F-4D97-AF65-F5344CB8AC3E}">
        <p14:creationId xmlns:p14="http://schemas.microsoft.com/office/powerpoint/2010/main" val="406938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Что такое средство индивидуальной мобильности?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«Средство индивидуальной мобильности» </a:t>
            </a:r>
            <a:r>
              <a:rPr lang="ru-RU" dirty="0"/>
              <a:t>- транспортное средство, имеющее одно или несколько колес (роликов), предназначенное для индивидуального передвижения человека посредством использования двигателя (двигателей) (электросамокаты, электроскейтборды, гироскутеры, сигвеи, моноколеса и иные аналогичные средства).</a:t>
            </a:r>
          </a:p>
          <a:p>
            <a:pPr marL="0" indent="0">
              <a:buNone/>
            </a:pPr>
            <a:r>
              <a:rPr lang="ru-RU" sz="2800" i="1" dirty="0"/>
              <a:t>                                                                        (Пункт 1.2 ПДД)</a:t>
            </a:r>
          </a:p>
          <a:p>
            <a:pPr marL="0" indent="0">
              <a:buNone/>
            </a:pP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/>
          </a:bodyPr>
          <a:lstStyle/>
          <a:p>
            <a:r>
              <a:rPr lang="ru-RU" sz="4000" b="1" dirty="0"/>
              <a:t>Средство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8" cy="4824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Средство индивидуальной мобильности является </a:t>
            </a:r>
            <a:r>
              <a:rPr lang="ru-RU" b="1" dirty="0"/>
              <a:t>транспортным средством</a:t>
            </a:r>
            <a:r>
              <a:rPr lang="ru-RU" dirty="0"/>
              <a:t>. А это означает, что все пункты правил дорожного движения, в которых используется термин «транспортное средство», относится и к СИМ.</a:t>
            </a:r>
          </a:p>
          <a:p>
            <a:pPr marL="0" indent="0">
              <a:buNone/>
            </a:pPr>
            <a:r>
              <a:rPr lang="ru-RU" dirty="0"/>
              <a:t>В правилах дорожного движения есть как общие требования ко всем транспортных средствам, так и специальные к определенному виду транспортного средства, вводящие дополнительные преимущества или ограничения.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2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460" y="3284984"/>
            <a:ext cx="6190052" cy="350967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/>
          </a:bodyPr>
          <a:lstStyle/>
          <a:p>
            <a:r>
              <a:rPr lang="ru-RU" sz="4000" b="1" dirty="0"/>
              <a:t>Средство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Определение содержит и перечень устройств, считающихся средствами индивидуальной мобильности: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электросамокат;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электроскейтборд;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гироскутер;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сигвей;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моноколесо.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4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ДД и средства индивидуальной мобильности (СИМ)">
            <a:hlinkClick r:id="" action="ppaction://media"/>
            <a:extLst>
              <a:ext uri="{FF2B5EF4-FFF2-40B4-BE49-F238E27FC236}">
                <a16:creationId xmlns:a16="http://schemas.microsoft.com/office/drawing/2014/main" id="{E2838AD0-5E30-B74D-498B-B727C6161D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6463" y="685800"/>
            <a:ext cx="733107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3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8" cy="482453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b="1" dirty="0"/>
              <a:t>«Пешеход» </a:t>
            </a:r>
            <a:r>
              <a:rPr lang="ru-RU" dirty="0"/>
              <a:t>— лицо, находящееся вне транспортного средства на дороге либо на пешеходной или велопешеходной дорожке и не производящее на них работу. К пешеходам приравниваются лица, передвигающиеся в инвалидных колясках, </a:t>
            </a:r>
            <a:r>
              <a:rPr lang="ru-RU" b="1" dirty="0"/>
              <a:t>ведущие средство индивидуальной мобильности</a:t>
            </a:r>
            <a:r>
              <a:rPr lang="ru-RU" dirty="0"/>
              <a:t>, велосипед, мопед, мотоцикл, везущие санки, тележку, детскую или инвалидную коляску, а также использующие для передвижения роликовые коньки, самокаты и иные аналогичные средства.</a:t>
            </a: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6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8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000" dirty="0"/>
              <a:t>Транспортным средством можно управлять, а можно его вести. Управление — это непосредственно использование по назначению, ведение — это перемещение транспортного средства собственными силами.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При движении на электросамокате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или на другом СИМ вы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не являетесь пешеходом!</a:t>
            </a:r>
            <a:endParaRPr lang="ru-RU" sz="30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 r="71294" b="27950"/>
          <a:stretch/>
        </p:blipFill>
        <p:spPr>
          <a:xfrm>
            <a:off x="5868144" y="3685059"/>
            <a:ext cx="2254273" cy="334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7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П. 24.8. </a:t>
            </a:r>
            <a:r>
              <a:rPr lang="ru-RU" sz="3000" dirty="0"/>
              <a:t>Велосипедистам, лицам, использующим для передвижения средства индивидуальной мобильности, и водителям мопедов запрещается: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3000" dirty="0"/>
              <a:t>управлять велосипедом, мопедом и средством индивидуальной мобильности (при наличии руля), не держась за руль хотя бы одной рукой;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3000" dirty="0"/>
              <a:t>перевозить груз, который выступает более чем на 0,5 м по длине или ширине за габариты, или груз, мешающий управлению;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3000" dirty="0"/>
              <a:t>перевозить пассажиров, если это не предусмотрено оборудованием или конструкцией велосипеда или средства индивидуальной мобильности;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3000" dirty="0"/>
              <a:t>пересекать дорогу по пешеходным переходам.</a:t>
            </a:r>
            <a:endParaRPr lang="ru-RU" sz="3000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6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645024"/>
            <a:ext cx="5934667" cy="33382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8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П. 17.3. </a:t>
            </a:r>
            <a:r>
              <a:rPr lang="ru-RU" sz="3000" dirty="0"/>
              <a:t> При выезде из жилой зоны водители и лица, использующие для передвижения средства индивидуальной мобильности, должны уступить дорогу другим участникам дорожного движения.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30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6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П. 19.1. </a:t>
            </a:r>
            <a:r>
              <a:rPr lang="ru-RU" sz="3000" dirty="0"/>
              <a:t>В темное время суток и в условиях недостаточной видимости независимо от освещения дороги, а также в тоннелях на движущемся транспортном средстве должны быть включены следующие световые приборы: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dirty="0"/>
              <a:t>- на всех механических транспортных средствах — фары дальнего или ближнего света, на велосипедах и средствах индивидуальной мобильности — фары или фонари;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000" b="1" dirty="0"/>
              <a:t>П. 19.5.   </a:t>
            </a:r>
            <a:r>
              <a:rPr lang="ru-RU" sz="3000" dirty="0"/>
              <a:t>В светлое время суток на всех движущихся транспортных средствах (кроме велосипедов) с целью их обозначения должны включаться фары ближнего света или дневные ходовые огни.</a:t>
            </a:r>
            <a:endParaRPr lang="ru-RU" sz="30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П. 16.1. </a:t>
            </a:r>
            <a:r>
              <a:rPr lang="ru-RU" sz="2400" dirty="0"/>
              <a:t>На автомагистралях запрещается:</a:t>
            </a:r>
            <a:br>
              <a:rPr lang="ru-RU" sz="2400" dirty="0"/>
            </a:br>
            <a:r>
              <a:rPr lang="ru-RU" sz="2400" dirty="0"/>
              <a:t>- движение пешеходов, </a:t>
            </a:r>
            <a:r>
              <a:rPr lang="ru-RU" sz="2400" b="1" dirty="0"/>
              <a:t>лиц, использующих для передвижения средства индивидуальной мобильности</a:t>
            </a:r>
            <a:r>
              <a:rPr lang="ru-RU" sz="2400" dirty="0"/>
              <a:t>…</a:t>
            </a:r>
          </a:p>
          <a:p>
            <a:pPr marL="0" indent="0">
              <a:buNone/>
            </a:pPr>
            <a:r>
              <a:rPr lang="ru-RU" sz="2400" b="1" dirty="0"/>
              <a:t>П. 24.6.</a:t>
            </a:r>
            <a:r>
              <a:rPr lang="ru-RU" sz="2400" dirty="0"/>
              <a:t> Движение лиц, использующих для передвижения средства индивидуальной мобильности, разрешается со скоростью </a:t>
            </a:r>
            <a:r>
              <a:rPr lang="ru-RU" sz="2400" b="1" dirty="0"/>
              <a:t>не более 25 км/ч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Во всех случаях совмещенного с пешеходами движения велосипедистов и лиц, использующих для передвижения средства индивидуальной мобильности, </a:t>
            </a:r>
            <a:r>
              <a:rPr lang="ru-RU" sz="2400" b="1" dirty="0"/>
              <a:t>пешеходы имеют приоритет</a:t>
            </a:r>
            <a:r>
              <a:rPr lang="ru-RU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2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П. 24.4. </a:t>
            </a:r>
            <a:r>
              <a:rPr lang="ru-RU" sz="2400" dirty="0"/>
              <a:t>Движение велосипедистов в возрасте младше 7 лет, а также детей в возрасте </a:t>
            </a:r>
            <a:r>
              <a:rPr lang="ru-RU" sz="2400" u="sng" dirty="0"/>
              <a:t>младше 7 лет</a:t>
            </a:r>
            <a:r>
              <a:rPr lang="ru-RU" sz="2400" dirty="0"/>
              <a:t>, использующих для передвижения средство индивидуальной мобильности, должно осуществляться только по тротуарам, пешеходным и велопешеходным дорожкам (на стороне для движения пешеходов), а также в пределах пешеходных зон.</a:t>
            </a:r>
          </a:p>
          <a:p>
            <a:pPr marL="0" indent="0">
              <a:buNone/>
            </a:pPr>
            <a:r>
              <a:rPr lang="ru-RU" sz="2400" u="sng" dirty="0"/>
              <a:t>Движение детей в возрасте младше 7 лет, </a:t>
            </a:r>
          </a:p>
          <a:p>
            <a:pPr marL="0" indent="0">
              <a:buNone/>
            </a:pPr>
            <a:r>
              <a:rPr lang="ru-RU" sz="2400" u="sng" dirty="0"/>
              <a:t>использующих для передвижения</a:t>
            </a:r>
          </a:p>
          <a:p>
            <a:pPr marL="0" indent="0">
              <a:buNone/>
            </a:pPr>
            <a:r>
              <a:rPr lang="ru-RU" sz="2400" u="sng" dirty="0"/>
              <a:t> средства индивидуальной мобильности,</a:t>
            </a:r>
          </a:p>
          <a:p>
            <a:pPr marL="0" indent="0">
              <a:buNone/>
            </a:pPr>
            <a:r>
              <a:rPr lang="ru-RU" sz="2400" u="sng" dirty="0"/>
              <a:t> должно осуществляться</a:t>
            </a:r>
          </a:p>
          <a:p>
            <a:pPr marL="0" indent="0">
              <a:buNone/>
            </a:pPr>
            <a:r>
              <a:rPr lang="ru-RU" sz="2400" u="sng" dirty="0"/>
              <a:t> только в сопровождении взрослых.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806" y="3933056"/>
            <a:ext cx="4104456" cy="30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9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526443" y="2201185"/>
            <a:ext cx="3312368" cy="4176464"/>
          </a:xfrm>
          <a:ln w="12700">
            <a:solidFill>
              <a:srgbClr val="3D899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/>
              <a:t>Дети младше 7 лет на СИМ могут ездить по</a:t>
            </a:r>
            <a:r>
              <a:rPr lang="ru-RU" sz="24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тротуарам;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пешеходным дорожкам;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велопешеходным дорожкам (по пешеходной части);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пешеходным зонам.</a:t>
            </a:r>
          </a:p>
          <a:p>
            <a:pPr marL="0" indent="0">
              <a:buNone/>
            </a:pPr>
            <a:endParaRPr lang="ru-RU" sz="2400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1026" name="Picture 2" descr="Движение на СИМ детей до 7 ле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50900"/>
            <a:ext cx="5039710" cy="40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97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Детям младше 7 лет на СИМ запрещено движение по</a:t>
            </a:r>
            <a:r>
              <a:rPr lang="ru-RU" sz="2400" dirty="0"/>
              <a:t>:</a:t>
            </a:r>
          </a:p>
          <a:p>
            <a:r>
              <a:rPr lang="ru-RU" sz="2400" dirty="0"/>
              <a:t>велопешеходным дорожкам (по велосипедной части);</a:t>
            </a:r>
          </a:p>
          <a:p>
            <a:r>
              <a:rPr lang="ru-RU" sz="2400" dirty="0"/>
              <a:t>велосипедным дорожкам;</a:t>
            </a:r>
          </a:p>
          <a:p>
            <a:r>
              <a:rPr lang="ru-RU" sz="2400" dirty="0"/>
              <a:t>велосипедным зонам;</a:t>
            </a:r>
          </a:p>
          <a:p>
            <a:r>
              <a:rPr lang="ru-RU" sz="2400" dirty="0"/>
              <a:t>полосам для велосипедистов;</a:t>
            </a:r>
          </a:p>
          <a:p>
            <a:r>
              <a:rPr lang="ru-RU" sz="2400" dirty="0"/>
              <a:t>обочинам;</a:t>
            </a:r>
          </a:p>
          <a:p>
            <a:r>
              <a:rPr lang="ru-RU" sz="2400" dirty="0"/>
              <a:t>проезжей части дорог.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1651" t="51402" r="20863" b="2356"/>
          <a:stretch/>
        </p:blipFill>
        <p:spPr>
          <a:xfrm>
            <a:off x="4283968" y="4631347"/>
            <a:ext cx="4349042" cy="19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4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298" y="2996952"/>
            <a:ext cx="1951093" cy="398182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П. 24.3. </a:t>
            </a:r>
            <a:r>
              <a:rPr lang="ru-RU" sz="2400" dirty="0"/>
              <a:t>Движение велосипедистов в возрасте от 7 до 14 лет и лиц, использующих для передвижения средства индивидуальной мобильности, в возрасте от 7 до 14 лет должно осуществляться только по тротуарам, пешеходным, велосипедным и велопешеходным дорожкам, а также в пределах пешеходных зон.</a:t>
            </a:r>
          </a:p>
          <a:p>
            <a:pPr marL="0" indent="0">
              <a:buNone/>
            </a:pPr>
            <a:r>
              <a:rPr lang="ru-RU" sz="2400" i="1" dirty="0"/>
              <a:t>(В отличие от детей младше 7 лет, более взрослые</a:t>
            </a:r>
          </a:p>
          <a:p>
            <a:pPr marL="0" indent="0">
              <a:buNone/>
            </a:pPr>
            <a:r>
              <a:rPr lang="ru-RU" sz="2400" i="1" dirty="0"/>
              <a:t> водители СИМ могут выезжать на велосипедные </a:t>
            </a:r>
          </a:p>
          <a:p>
            <a:pPr marL="0" indent="0">
              <a:buNone/>
            </a:pPr>
            <a:r>
              <a:rPr lang="ru-RU" sz="2400" i="1" dirty="0"/>
              <a:t>дорожки и велосипедные части велопешеходных</a:t>
            </a:r>
          </a:p>
          <a:p>
            <a:pPr marL="0" indent="0">
              <a:buNone/>
            </a:pPr>
            <a:r>
              <a:rPr lang="ru-RU" sz="2400" i="1" dirty="0"/>
              <a:t> дорожек. А движение по пешеходной части</a:t>
            </a:r>
          </a:p>
          <a:p>
            <a:pPr marL="0" indent="0">
              <a:buNone/>
            </a:pPr>
            <a:r>
              <a:rPr lang="ru-RU" sz="2400" i="1" dirty="0"/>
              <a:t> велопешеходных дорожек для них запрещено).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24677" y="2024100"/>
            <a:ext cx="3528392" cy="4680520"/>
          </a:xfrm>
          <a:ln w="12700">
            <a:solidFill>
              <a:srgbClr val="3D899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/>
              <a:t>Лица, использующие СИМ в возрасте от 7 до 14 лет могут ездить по: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тротуарам;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пешеходным дорожкам;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велосипедным дорожкам;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велопешеходным дорожкам (по велосипедной части);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пешеходным зонам.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2381071"/>
            <a:ext cx="5034056" cy="402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Движение средств индивидуальной мобильности, управляемых детьми в возрасте от 7 до 14 лет, запрещено по:</a:t>
            </a:r>
          </a:p>
          <a:p>
            <a:r>
              <a:rPr lang="ru-RU" sz="2400" dirty="0"/>
              <a:t>велопешеходным дорожкам (по пешеходной части);</a:t>
            </a:r>
          </a:p>
          <a:p>
            <a:r>
              <a:rPr lang="ru-RU" sz="2400" dirty="0"/>
              <a:t>велосипедным зонам;</a:t>
            </a:r>
          </a:p>
          <a:p>
            <a:r>
              <a:rPr lang="ru-RU" sz="2400" dirty="0"/>
              <a:t>полосам для велосипедистов;</a:t>
            </a:r>
          </a:p>
          <a:p>
            <a:r>
              <a:rPr lang="ru-RU" sz="2400" dirty="0"/>
              <a:t>обочинам;</a:t>
            </a:r>
          </a:p>
          <a:p>
            <a:r>
              <a:rPr lang="ru-RU" sz="2400" dirty="0"/>
              <a:t>проезжей части дорог.</a:t>
            </a:r>
            <a:endParaRPr lang="ru-RU" sz="24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21651" t="51402" r="20863" b="2356"/>
          <a:stretch/>
        </p:blipFill>
        <p:spPr>
          <a:xfrm>
            <a:off x="4283968" y="4631347"/>
            <a:ext cx="4349042" cy="19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5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8500" t="26247" r="17713" b="11732"/>
          <a:stretch/>
        </p:blipFill>
        <p:spPr>
          <a:xfrm>
            <a:off x="2036717" y="3914553"/>
            <a:ext cx="5055563" cy="29334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П. 24.1. </a:t>
            </a:r>
            <a:r>
              <a:rPr lang="ru-RU" sz="2400" dirty="0"/>
              <a:t>Движение велосипедистов в возрасте старше 14 лет и лиц, использующих для передвижения средства индивидуальной мобильности, в возрасте старше 14 лет должно осуществляться по велосипедной, велопешеходной дорожкам, проезжей части велосипедной зоны или полосе для велосипедистов.</a:t>
            </a:r>
            <a:endParaRPr lang="ru-RU" sz="24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0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32040" y="1844824"/>
            <a:ext cx="4032448" cy="4956982"/>
          </a:xfrm>
          <a:ln w="12700">
            <a:solidFill>
              <a:srgbClr val="3D899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/>
              <a:t>Приоритет 1 (высокий, в первую очередь):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велосипедным дорожкам;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велопешеходным дорожкам (по велосипедной части);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велосипедным зонам;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полосам для велосипедистов;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пешеходным зонам (если масса СИМ меньше 35 кг);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тротуарам (если масса СИМ меньше 35 кг и водитель сопровождает ребенка до 14 лет на СИМ или велосипеде);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пешеходным дорожкам (если масса СИМ меньше 35 кг и водитель сопровождает ребенка до 14 лет на СИМ или велосипеде);</a:t>
            </a:r>
            <a:endParaRPr lang="ru-RU" sz="24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8" y="2793508"/>
            <a:ext cx="4770530" cy="3816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2619" y="1928402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D8991"/>
                </a:solidFill>
              </a:rPr>
              <a:t>Взрослый водитель СИМ может ехать по:</a:t>
            </a:r>
          </a:p>
        </p:txBody>
      </p:sp>
    </p:spTree>
    <p:extLst>
      <p:ext uri="{BB962C8B-B14F-4D97-AF65-F5344CB8AC3E}">
        <p14:creationId xmlns:p14="http://schemas.microsoft.com/office/powerpoint/2010/main" val="23749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32040" y="2769003"/>
            <a:ext cx="4032448" cy="3840929"/>
          </a:xfrm>
          <a:ln w="12700">
            <a:solidFill>
              <a:srgbClr val="3D899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Приоритет 2</a:t>
            </a:r>
            <a:r>
              <a:rPr lang="ru-RU" sz="20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тротуарам (если масса СИМ меньше 35 кг и водитель не сопровождает ребенка);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пешеходным дорожкам (если масса СИМ меньше 35 кг и водитель не сопровождает ребенка)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Приоритет 3</a:t>
            </a:r>
            <a:r>
              <a:rPr lang="ru-RU" sz="20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обочинам;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8" y="2793508"/>
            <a:ext cx="4770530" cy="3816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2619" y="1928402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D8991"/>
                </a:solidFill>
              </a:rPr>
              <a:t>Взрослый водитель СИМ может ехать по:</a:t>
            </a:r>
          </a:p>
        </p:txBody>
      </p:sp>
    </p:spTree>
    <p:extLst>
      <p:ext uri="{BB962C8B-B14F-4D97-AF65-F5344CB8AC3E}">
        <p14:creationId xmlns:p14="http://schemas.microsoft.com/office/powerpoint/2010/main" val="36405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32040" y="2809697"/>
            <a:ext cx="4032448" cy="3465792"/>
          </a:xfrm>
          <a:ln w="12700">
            <a:solidFill>
              <a:srgbClr val="3D899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Приоритет 4</a:t>
            </a:r>
            <a:r>
              <a:rPr lang="ru-RU" sz="20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проезжей части дорог (только на дорогах, где ограничение скорости не превышает 60 км/ч и разрешено движение велосипедистов и только при условии, что СИМ оборудовано тормозами, звуковым сигналом, световозвращателями и фарой).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8" y="2793508"/>
            <a:ext cx="4770530" cy="3816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2619" y="1928402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D8991"/>
                </a:solidFill>
              </a:rPr>
              <a:t>Взрослый водитель СИМ может ехать по:</a:t>
            </a:r>
          </a:p>
        </p:txBody>
      </p:sp>
    </p:spTree>
    <p:extLst>
      <p:ext uri="{BB962C8B-B14F-4D97-AF65-F5344CB8AC3E}">
        <p14:creationId xmlns:p14="http://schemas.microsoft.com/office/powerpoint/2010/main" val="140691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Несколько элементов инфраструктуры, на которых движение СИМ запрещено: </a:t>
            </a:r>
          </a:p>
          <a:p>
            <a:r>
              <a:rPr lang="ru-RU" sz="2400" dirty="0"/>
              <a:t>тротуары (если масса СИМ больше 35 кг);</a:t>
            </a:r>
          </a:p>
          <a:p>
            <a:r>
              <a:rPr lang="ru-RU" sz="2400" dirty="0"/>
              <a:t>пешеходные дорожки (если масса СИМ больше 35 кг);</a:t>
            </a:r>
          </a:p>
          <a:p>
            <a:r>
              <a:rPr lang="ru-RU" sz="2400" dirty="0"/>
              <a:t>пешеходные зоны (если масса СИМ больше 35 кг).</a:t>
            </a:r>
          </a:p>
          <a:p>
            <a:r>
              <a:rPr lang="ru-RU" sz="2400" dirty="0"/>
              <a:t>велопешеходные дорожки (по пешеходной части);</a:t>
            </a:r>
          </a:p>
          <a:p>
            <a:r>
              <a:rPr lang="ru-RU" sz="2400" dirty="0"/>
              <a:t>проезжая часть дороги (если разрешенная скорость превышает 60 км/ч, или если запрещено движение велосипедистов, или если на СИМ нет тормозов, звукового сигнала, световозвращателей или фары).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5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/>
              <a:t>П. 24.2. </a:t>
            </a:r>
            <a:r>
              <a:rPr lang="ru-RU" sz="2400" dirty="0"/>
              <a:t>Допускается движение лиц в возрасте старше 14 лет, использующих для передвижения средства индивидуальной мобильности:</a:t>
            </a:r>
          </a:p>
          <a:p>
            <a:pPr marL="0" indent="0">
              <a:buNone/>
            </a:pPr>
            <a:r>
              <a:rPr lang="ru-RU" sz="2400" b="1" dirty="0"/>
              <a:t>в пешеходной зоне</a:t>
            </a:r>
            <a:r>
              <a:rPr lang="ru-RU" sz="2400" dirty="0"/>
              <a:t> - в случае, если масса средства индивидуальной мобильности не превышает 35 кг;</a:t>
            </a:r>
          </a:p>
          <a:p>
            <a:pPr marL="0" indent="0">
              <a:buNone/>
            </a:pPr>
            <a:r>
              <a:rPr lang="ru-RU" sz="2400" b="1" dirty="0"/>
              <a:t>по тротуару, пешеходной дорожке </a:t>
            </a:r>
            <a:r>
              <a:rPr lang="ru-RU" sz="2400" dirty="0"/>
              <a:t>- в случае, если масса средства индивидуальной мобильности не превышает 35 кг, и при соблюдении одного из следующих условий:</a:t>
            </a:r>
          </a:p>
          <a:p>
            <a:r>
              <a:rPr lang="ru-RU" sz="2400" dirty="0"/>
              <a:t>отсутствуют велосипедная и велопешеходная дорожки, полоса для велосипедистов либо отсутствует возможность двигаться по ним;</a:t>
            </a:r>
          </a:p>
          <a:p>
            <a:r>
              <a:rPr lang="ru-RU" sz="2400" dirty="0"/>
              <a:t>лицо, использующее для передвижения средство индивидуальной мобильности, сопровождает ребенка в возрасте до 14 лет, использующего для передвижения средство индивидуальной мобильности, или велосипедиста в возрасте до 14 лет.</a:t>
            </a:r>
            <a:endParaRPr lang="ru-RU" sz="24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6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964" y="4005064"/>
            <a:ext cx="4464496" cy="29711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/>
              <a:t>П. 24.2. </a:t>
            </a:r>
            <a:r>
              <a:rPr lang="ru-RU" sz="2200" dirty="0"/>
              <a:t>Допускается движение лиц в возрасте старше 14 лет, использующих для передвижения средства индивидуальной мобильности:</a:t>
            </a:r>
          </a:p>
          <a:p>
            <a:pPr marL="0" indent="0">
              <a:buNone/>
            </a:pPr>
            <a:r>
              <a:rPr lang="ru-RU" sz="2200" b="1" dirty="0"/>
              <a:t>по обочине </a:t>
            </a:r>
            <a:r>
              <a:rPr lang="ru-RU" sz="2200" dirty="0"/>
              <a:t>- в случае, если отсутствуют велосипедная и велопешеходная дорожки, полоса для велосипедистов, тротуар, пешеходная дорожка либо отсутствует возможность двигаться по ним;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/>
              <a:t>П. 24.2. </a:t>
            </a:r>
            <a:r>
              <a:rPr lang="ru-RU" sz="2400" dirty="0"/>
              <a:t>Допускается движение лиц в возрасте старше 14 лет, использующих для передвижения средства индивидуальной мобильности:</a:t>
            </a:r>
          </a:p>
          <a:p>
            <a:pPr marL="0" indent="0">
              <a:buNone/>
            </a:pPr>
            <a:r>
              <a:rPr lang="ru-RU" sz="2400" b="1" dirty="0"/>
              <a:t>по правому краю проезжей части</a:t>
            </a:r>
            <a:r>
              <a:rPr lang="ru-RU" sz="2400" dirty="0"/>
              <a:t> дороги при соблюдении одновременно следующих условий:</a:t>
            </a:r>
          </a:p>
          <a:p>
            <a:r>
              <a:rPr lang="ru-RU" sz="2400" dirty="0"/>
              <a:t>отсутствуют велосипедная и велопешеходная дорожки, полоса для велосипедистов, тротуар, пешеходная дорожка, обочина либо отсутствует возможность двигаться по ним;</a:t>
            </a:r>
          </a:p>
          <a:p>
            <a:r>
              <a:rPr lang="ru-RU" sz="2400" dirty="0"/>
              <a:t>на дороге разрешено движение транспортных средств со скоростью не более 60 км/ч, а также движение велосипедов;</a:t>
            </a:r>
          </a:p>
          <a:p>
            <a:r>
              <a:rPr lang="ru-RU" sz="2400" dirty="0"/>
              <a:t>средство индивидуальной мобильности оборудовано тормозной системой, звуковым сигналом, световозвращателями белого цвета спереди, оранжевого или красного цвета с боковых сторон, красного цвета сзади, фарой (фонарем) белого цвета спереди.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ПДД для средств индивидуальной мобильности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 1 марта 2023 года в текст правил дорожного движения введен новый знак </a:t>
            </a:r>
            <a:r>
              <a:rPr lang="ru-RU" sz="2400" b="1" dirty="0"/>
              <a:t>3.35</a:t>
            </a:r>
            <a:r>
              <a:rPr lang="ru-RU" sz="2400" dirty="0"/>
              <a:t> </a:t>
            </a:r>
            <a:r>
              <a:rPr lang="ru-RU" sz="2400" b="1" dirty="0"/>
              <a:t>«Движение на средствах индивидуальной мобильности запрещено».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08" y="3460365"/>
            <a:ext cx="321297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2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56180" t="25094" b="9364"/>
          <a:stretch/>
        </p:blipFill>
        <p:spPr>
          <a:xfrm>
            <a:off x="4909712" y="3135486"/>
            <a:ext cx="4098221" cy="36778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/>
          </a:bodyPr>
          <a:lstStyle/>
          <a:p>
            <a:r>
              <a:rPr lang="ru-RU" sz="4000" b="1" dirty="0"/>
              <a:t>Штраф за нарушение ПДД водителем СИМ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Штраф для водителя СИМ </a:t>
            </a:r>
            <a:r>
              <a:rPr lang="ru-RU" sz="2400" b="1" dirty="0"/>
              <a:t>за нарушение любого пункта</a:t>
            </a:r>
            <a:r>
              <a:rPr lang="ru-RU" sz="2400" dirty="0"/>
              <a:t> правил дорожного движения составляет </a:t>
            </a:r>
            <a:r>
              <a:rPr lang="ru-RU" sz="2400" b="1" dirty="0">
                <a:solidFill>
                  <a:srgbClr val="FF0000"/>
                </a:solidFill>
              </a:rPr>
              <a:t>800 рублей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/>
              <a:t>Такой штраф накладывается за любые нарушения, кроме нарушений:</a:t>
            </a:r>
          </a:p>
          <a:p>
            <a:r>
              <a:rPr lang="ru-RU" sz="2400" dirty="0"/>
              <a:t>в состоянии опьянения;</a:t>
            </a:r>
          </a:p>
          <a:p>
            <a:r>
              <a:rPr lang="ru-RU" sz="2400" dirty="0"/>
              <a:t>создающих помехи в движении</a:t>
            </a:r>
          </a:p>
          <a:p>
            <a:pPr marL="0" indent="0">
              <a:buNone/>
            </a:pPr>
            <a:r>
              <a:rPr lang="ru-RU" sz="2400" dirty="0"/>
              <a:t>транспортных средств;</a:t>
            </a:r>
          </a:p>
          <a:p>
            <a:r>
              <a:rPr lang="ru-RU" sz="2400" dirty="0"/>
              <a:t>повлекших причинение вреда </a:t>
            </a:r>
          </a:p>
          <a:p>
            <a:pPr marL="0" indent="0">
              <a:buNone/>
            </a:pPr>
            <a:r>
              <a:rPr lang="ru-RU" sz="2400" dirty="0"/>
              <a:t>здоровью потерпевшего.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/>
          </a:bodyPr>
          <a:lstStyle/>
          <a:p>
            <a:r>
              <a:rPr lang="ru-RU" sz="4000" b="1" dirty="0"/>
              <a:t>Штраф за нарушение ПДД водителем СИМ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Штраф для водителя СИМ </a:t>
            </a:r>
            <a:r>
              <a:rPr lang="ru-RU" sz="2400" b="1" dirty="0"/>
              <a:t>за нарушение любого пункта</a:t>
            </a:r>
            <a:r>
              <a:rPr lang="ru-RU" sz="2400" dirty="0"/>
              <a:t> правил дорожного движения, совершенное в </a:t>
            </a:r>
            <a:r>
              <a:rPr lang="ru-RU" sz="2400" b="1" dirty="0"/>
              <a:t>состоянии опьянения</a:t>
            </a:r>
            <a:r>
              <a:rPr lang="ru-RU" sz="2400" dirty="0"/>
              <a:t>, влечет штраф </a:t>
            </a:r>
            <a:r>
              <a:rPr lang="ru-RU" sz="2400" b="1" dirty="0">
                <a:solidFill>
                  <a:srgbClr val="FF0000"/>
                </a:solidFill>
              </a:rPr>
              <a:t>1 000 - 1 500 рублей</a:t>
            </a:r>
            <a:r>
              <a:rPr lang="ru-RU" sz="2400" dirty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976" y="3557076"/>
            <a:ext cx="4932040" cy="3289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38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/>
          </a:bodyPr>
          <a:lstStyle/>
          <a:p>
            <a:r>
              <a:rPr lang="ru-RU" sz="4000" b="1" dirty="0"/>
              <a:t>Штраф за нарушение ПДД водителем СИМ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Штраф для водителя СИМ за нарушение  правил дорожного движения и создание помехи для движения транспортного средства составляет </a:t>
            </a:r>
            <a:r>
              <a:rPr lang="ru-RU" sz="2400" b="1" dirty="0">
                <a:solidFill>
                  <a:srgbClr val="FF0000"/>
                </a:solidFill>
              </a:rPr>
              <a:t>1 000 рублей</a:t>
            </a:r>
            <a:r>
              <a:rPr lang="ru-RU" sz="2400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6560" y="3421443"/>
            <a:ext cx="5078872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547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23187" y="6597352"/>
            <a:ext cx="18002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51720" y="267964"/>
            <a:ext cx="6912768" cy="1360836"/>
          </a:xfrm>
        </p:spPr>
        <p:txBody>
          <a:bodyPr>
            <a:normAutofit/>
          </a:bodyPr>
          <a:lstStyle/>
          <a:p>
            <a:r>
              <a:rPr lang="ru-RU" sz="4000" b="1" dirty="0"/>
              <a:t>Штраф за нарушение ПДД водителем СИМ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060848"/>
            <a:ext cx="8712968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Если нарушение водителем СИМ требований правил дорожного движения привело к возникновению </a:t>
            </a:r>
            <a:r>
              <a:rPr lang="ru-RU" sz="2400" b="1" dirty="0"/>
              <a:t>дорожно-транспортного происшествия</a:t>
            </a:r>
            <a:r>
              <a:rPr lang="ru-RU" sz="2400" dirty="0"/>
              <a:t>, в котором причинен вред здоровью людей </a:t>
            </a:r>
            <a:r>
              <a:rPr lang="ru-RU" sz="2400" b="1" dirty="0"/>
              <a:t>легкой или средней тяжести</a:t>
            </a:r>
            <a:r>
              <a:rPr lang="ru-RU" sz="2400" dirty="0"/>
              <a:t>, то водителя ожидает штраф             </a:t>
            </a:r>
            <a:r>
              <a:rPr lang="ru-RU" sz="2400" b="1" dirty="0">
                <a:solidFill>
                  <a:srgbClr val="FF0000"/>
                </a:solidFill>
              </a:rPr>
              <a:t>1 000 - 1 500 рублей.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323528" y="836712"/>
            <a:ext cx="473073" cy="688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1229621" y="594192"/>
            <a:ext cx="318048" cy="708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683568" y="114612"/>
            <a:ext cx="315919" cy="722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724" y="4005064"/>
            <a:ext cx="4896544" cy="275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23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амятка владельцам современных средств передвижения (СИМ)">
            <a:hlinkClick r:id="" action="ppaction://media"/>
            <a:extLst>
              <a:ext uri="{FF2B5EF4-FFF2-40B4-BE49-F238E27FC236}">
                <a16:creationId xmlns:a16="http://schemas.microsoft.com/office/drawing/2014/main" id="{3CA0523D-0A9A-B175-8D06-6C2F27BBD4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4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2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6864" cy="1728192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3788A6"/>
                </a:solidFill>
                <a:effectLst/>
              </a:rPr>
              <a:t>Спасибо за внимание!</a:t>
            </a:r>
            <a:endParaRPr lang="ru-RU" sz="5400" b="1" dirty="0">
              <a:solidFill>
                <a:srgbClr val="3788A6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18500" r="70475" b="31100"/>
          <a:stretch/>
        </p:blipFill>
        <p:spPr>
          <a:xfrm>
            <a:off x="755576" y="5013175"/>
            <a:ext cx="1062118" cy="15448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17451" r="54095" b="31100"/>
          <a:stretch/>
        </p:blipFill>
        <p:spPr>
          <a:xfrm>
            <a:off x="2699792" y="4384906"/>
            <a:ext cx="743593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7" t="19524" r="38534" b="30147"/>
          <a:stretch/>
        </p:blipFill>
        <p:spPr>
          <a:xfrm>
            <a:off x="1547664" y="3501008"/>
            <a:ext cx="639071" cy="146073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048914" y="4437112"/>
            <a:ext cx="5080054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Соблюдайте правила дорожного движения!</a:t>
            </a:r>
          </a:p>
        </p:txBody>
      </p:sp>
    </p:spTree>
    <p:extLst>
      <p:ext uri="{BB962C8B-B14F-4D97-AF65-F5344CB8AC3E}">
        <p14:creationId xmlns:p14="http://schemas.microsoft.com/office/powerpoint/2010/main" val="105580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d8b13a1dbad5858bec24edf4bcdfa9dbe31f1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1726</Words>
  <Application>Microsoft Office PowerPoint</Application>
  <PresentationFormat>Экран (4:3)</PresentationFormat>
  <Paragraphs>152</Paragraphs>
  <Slides>33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Тема Office</vt:lpstr>
      <vt:lpstr>Безопасность  при использовании современных средств индивидуального передвижения</vt:lpstr>
      <vt:lpstr>ДОМА</vt:lpstr>
      <vt:lpstr>Что такое средство индивидуальной мобильности?</vt:lpstr>
      <vt:lpstr>Средство индивидуальной мобильности</vt:lpstr>
      <vt:lpstr>Средство индивидуальной мобильности</vt:lpstr>
      <vt:lpstr>Презентация PowerPoint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ПДД для средств индивидуальной мобильности</vt:lpstr>
      <vt:lpstr>Штраф за нарушение ПДД водителем СИМ</vt:lpstr>
      <vt:lpstr>Штраф за нарушение ПДД водителем СИМ</vt:lpstr>
      <vt:lpstr>Штраф за нарушение ПДД водителем СИМ</vt:lpstr>
      <vt:lpstr>Штраф за нарушение ПДД водителем СИМ</vt:lpstr>
      <vt:lpstr>Презентация PowerPoint</vt:lpstr>
      <vt:lpstr>Спасибо за внимание!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Изумрудная шапка</dc:title>
  <dc:creator>obstinate</dc:creator>
  <dc:description>Шаблон презентации с сайта https://presentation-creation.ru/</dc:description>
  <cp:lastModifiedBy>Александр Иванов</cp:lastModifiedBy>
  <cp:revision>464</cp:revision>
  <dcterms:created xsi:type="dcterms:W3CDTF">2018-02-25T09:09:03Z</dcterms:created>
  <dcterms:modified xsi:type="dcterms:W3CDTF">2023-09-07T10:41:46Z</dcterms:modified>
</cp:coreProperties>
</file>